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86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2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C10A-0CF7-F848-A368-76D12E69B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DBADD-28CB-5146-94D3-7D103B27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97C6A-AE1A-9B4F-B22D-5222A67D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742F-0A5D-FC4A-BD5F-2773BF56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6B4A-4304-2B4D-B72D-45868A76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C5B-3DAC-D447-A38E-6DF7981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B6B5-97C1-C64A-9A5F-1D137CC5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B98FA-AEC3-7145-8914-0258311E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C901-C20B-7B43-8649-90E2A879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A9C85-C323-2A44-9BC6-A77E5E3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19F07-8B0F-1845-BC80-1D85B912A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1BD6-671F-F946-8BDD-3AF9515F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16DD6-0BDC-C542-B25A-9BF97FFB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99FD0-D7C1-3944-AB64-F92A2324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EA7C-297C-2A48-AB05-67376F27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C032-6D93-B74F-80FE-79ADDC73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6239-8ACC-6042-90BB-FEEDBA25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9E52-A3B5-CB44-B77C-AA9C723E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31C15-A2CE-2648-9A0D-68E4526F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2CEF-0F40-CF48-AC56-A42653F0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DDFB-7CA9-0042-B19C-8F0005B7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6F7AC-773F-3647-AB2E-FDA8B8338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9B97-8041-8B47-9F39-35C1B864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CF04B-3872-3144-8CD9-21A3B349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74A2-571F-2944-A518-C9C8E182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9A-94B8-D349-8B42-1F4A30AE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B6A7-3136-4044-9780-BEA4F45D8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B46C-27ED-074F-8393-B4F9DB801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4255-C9AD-2B43-A9B4-513D002C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3FFE-DDCF-3546-9E30-6B99CD6B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B449E-458E-9943-8BAE-2757A647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364-6513-2F49-B8CA-0F84792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9CA3B-68AA-5B47-953A-1A2FCE5F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51CCC-E9A9-6E45-98E2-475DD00CE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49F4-278D-F94F-B15A-E3E303147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D54AD-D6A4-7248-88A7-9C5178D92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7EFBB-7756-8942-A39B-02A57F2B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9C7E-CF58-0645-B260-5DD0AC0D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0A724-96D5-C948-AD0C-6CEB3421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9362-491C-4D4D-970C-7325C37F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B44DB-B332-4142-82B3-71740F01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69207-38E7-3E4C-89ED-ED24F915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74513-C464-184C-8ED3-D1690052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D8226-D654-6548-9B78-823EA0C2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9639-EA81-BE42-8994-0E6BB805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DEF68-3960-C54A-A513-F74F77B6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E7E7-3D02-E14D-BEDF-49417053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AE54-1D67-4E41-9D83-A5AC3C14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6488E-D153-0046-92E5-4AB109961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A527E-2345-0340-9B23-C91E94BD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7A875-3815-D34F-9779-DEE41259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49F3-5CCA-CE45-BCC6-B091A473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3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AB13-E24B-534F-97C0-39BEDAB0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545B1-8E9B-8541-9A03-20448BEC4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99DE-B6E7-7B4B-AF10-2426960B8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E6D0-B6EE-9B46-99E9-A0307650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66FE-C5FB-924D-93B2-7A245B49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942F-E6A4-3546-BAC6-FF7E2E75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B812E-F0BD-BB47-BA67-AD308494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7D3A8-4D43-2746-855E-8F2A7D0CF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855E-1F0C-214E-9A1E-CB188F8D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DE35-DCA6-B14C-BAE6-3BDDBE91DBC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3517-39F9-3F49-8A88-918308513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98499-C200-FF44-AAD8-19521EA3F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bayesie.com/blog/2017/5/9/kullback-leibler-divergence-explained" TargetMode="External"/><Relationship Id="rId2" Type="http://schemas.openxmlformats.org/officeDocument/2006/relationships/hyperlink" Target="https://en.wikipedia.org/wiki/Cross_entro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Manifold.html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CF86-9CBE-484A-B0D2-4465D7A1F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8957D-1520-4C43-AA36-03D83A6F9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9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08564-7447-D74A-9F63-0D326BD4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Deep Autoencoders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ACACCAC-6332-8949-B808-7FDD1297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69" y="1294495"/>
            <a:ext cx="2149812" cy="45857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10467-6298-49CF-A475-96596B11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Multiple 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convolution/deconvolution for image recognition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LSTM, GRU for sequence reconstruction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E.g. text mapping, search</a:t>
            </a:r>
          </a:p>
        </p:txBody>
      </p:sp>
    </p:spTree>
    <p:extLst>
      <p:ext uri="{BB962C8B-B14F-4D97-AF65-F5344CB8AC3E}">
        <p14:creationId xmlns:p14="http://schemas.microsoft.com/office/powerpoint/2010/main" val="123084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441D8-64E1-A242-87C3-66809FC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Example of Use: Semantic Hashing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63A7310-0E0E-4F2F-9CE9-9376BFE5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3375172" cy="2820012"/>
          </a:xfrm>
        </p:spPr>
        <p:txBody>
          <a:bodyPr>
            <a:normAutofit/>
          </a:bodyPr>
          <a:lstStyle/>
          <a:p>
            <a:r>
              <a:rPr lang="en-US" sz="1600" dirty="0"/>
              <a:t>Map documents into binary codes</a:t>
            </a:r>
          </a:p>
          <a:p>
            <a:r>
              <a:rPr lang="en-US" sz="1600" dirty="0"/>
              <a:t>Binary code represent addresses</a:t>
            </a:r>
          </a:p>
          <a:p>
            <a:r>
              <a:rPr lang="en-US" sz="1600" dirty="0"/>
              <a:t>Retrieve similar documents by looking in nearby addresses</a:t>
            </a:r>
          </a:p>
          <a:p>
            <a:r>
              <a:rPr lang="en-US" sz="1600" dirty="0"/>
              <a:t>No search required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A20D3757-D354-584F-88DC-73836122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3" y="3046870"/>
            <a:ext cx="6691698" cy="2651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2D7EB-0AD6-044B-885D-38E653FE3B5D}"/>
              </a:ext>
            </a:extLst>
          </p:cNvPr>
          <p:cNvSpPr txBox="1"/>
          <p:nvPr/>
        </p:nvSpPr>
        <p:spPr>
          <a:xfrm>
            <a:off x="7169285" y="5515391"/>
            <a:ext cx="2324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Hinton &amp; al. 2008</a:t>
            </a:r>
          </a:p>
        </p:txBody>
      </p:sp>
    </p:spTree>
    <p:extLst>
      <p:ext uri="{BB962C8B-B14F-4D97-AF65-F5344CB8AC3E}">
        <p14:creationId xmlns:p14="http://schemas.microsoft.com/office/powerpoint/2010/main" val="193426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191B7-2A3A-084B-93EF-BC6021B4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Variational Autoencoders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48B03C8-A58E-4AF6-8FF6-4ABB8BA3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052499" cy="2820012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Encode input into </a:t>
            </a:r>
            <a:r>
              <a:rPr lang="en-US" sz="1800" dirty="0" err="1"/>
              <a:t>z_mean</a:t>
            </a:r>
            <a:r>
              <a:rPr lang="en-US" sz="1800" dirty="0"/>
              <a:t>, </a:t>
            </a:r>
            <a:r>
              <a:rPr lang="en-US" sz="1800" dirty="0" err="1"/>
              <a:t>z_log_var</a:t>
            </a:r>
            <a:r>
              <a:rPr lang="en-US" sz="1800" dirty="0"/>
              <a:t> in latent space</a:t>
            </a:r>
          </a:p>
          <a:p>
            <a:r>
              <a:rPr lang="en-US" sz="1800" dirty="0"/>
              <a:t>Latent space contains points z with normal distribution</a:t>
            </a:r>
          </a:p>
          <a:p>
            <a:r>
              <a:rPr lang="en-US" sz="1800" dirty="0"/>
              <a:t>Sample </a:t>
            </a:r>
          </a:p>
          <a:p>
            <a:pPr lvl="1"/>
            <a:r>
              <a:rPr lang="en-US" sz="1400" dirty="0"/>
              <a:t>z=</a:t>
            </a:r>
            <a:r>
              <a:rPr lang="en-US" sz="1400" dirty="0" err="1"/>
              <a:t>z_mean+exp</a:t>
            </a:r>
            <a:r>
              <a:rPr lang="en-US" sz="1400" dirty="0"/>
              <a:t>(</a:t>
            </a:r>
            <a:r>
              <a:rPr lang="en-US" sz="1400" dirty="0" err="1"/>
              <a:t>z_log_var</a:t>
            </a:r>
            <a:r>
              <a:rPr lang="en-US" sz="1400" dirty="0"/>
              <a:t>)*epsilon</a:t>
            </a:r>
          </a:p>
          <a:p>
            <a:pPr lvl="1"/>
            <a:r>
              <a:rPr lang="en-US" sz="1400" dirty="0"/>
              <a:t>epsilon is in N(0,1)</a:t>
            </a:r>
          </a:p>
          <a:p>
            <a:r>
              <a:rPr lang="en-US" sz="1800" dirty="0"/>
              <a:t>Decode z into approx. of input</a:t>
            </a:r>
          </a:p>
          <a:p>
            <a:r>
              <a:rPr lang="en-US" sz="1800" dirty="0"/>
              <a:t>Loss = reconstruction loss + regularization</a:t>
            </a:r>
          </a:p>
          <a:p>
            <a:r>
              <a:rPr lang="en-US" sz="1800" dirty="0"/>
              <a:t>L= cross – </a:t>
            </a:r>
            <a:r>
              <a:rPr lang="en-US" sz="1800" dirty="0">
                <a:hlinkClick r:id="rId2"/>
              </a:rPr>
              <a:t>entropy</a:t>
            </a:r>
            <a:r>
              <a:rPr lang="en-US" sz="1800" dirty="0"/>
              <a:t> + KL </a:t>
            </a:r>
            <a:r>
              <a:rPr lang="en-US" sz="1800" dirty="0">
                <a:hlinkClick r:id="rId3"/>
              </a:rPr>
              <a:t>divergence</a:t>
            </a:r>
            <a:endParaRPr lang="en-US" sz="1800" dirty="0"/>
          </a:p>
          <a:p>
            <a:r>
              <a:rPr lang="en-US" sz="1800" dirty="0"/>
              <a:t>KL measures distance between latent and prior assumed distribution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F10AF5B6-AA7B-0A44-B904-58473789F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95" y="3263260"/>
            <a:ext cx="5141701" cy="22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8E30B-5073-974E-B963-1B8CA27F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Example of Use: Morphing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9138A9-957D-456E-A6F7-E930DDB7F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/>
              <a:t>MNIST numbers decoded from latent space</a:t>
            </a:r>
          </a:p>
          <a:p>
            <a:r>
              <a:rPr lang="en-US" sz="1600" dirty="0"/>
              <a:t>Note continuous distribution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3FEBF4-D318-6440-8BE2-549AADB8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93" y="952500"/>
            <a:ext cx="4758141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628E2-D125-0845-A003-82D56FAF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C2314-888A-D446-9F29-5249FC02C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501" y="1825625"/>
            <a:ext cx="427499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6897621" y="2339661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119301" y="4947371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514355" y="579390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8005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E4FC7-DB86-9149-B360-635A16B9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062" y="1719568"/>
            <a:ext cx="71078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Autoencoder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7403459" y="2115924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783585" y="4951698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699180" y="582278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4788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5646-AD58-464F-8DF0-E924E70F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to avoid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AD2D-E48C-A048-9FAB-6CEABA70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Undercomplete autoencoders</a:t>
            </a:r>
          </a:p>
          <a:p>
            <a:pPr lvl="1"/>
            <a:r>
              <a:rPr lang="en-US" dirty="0"/>
              <a:t>dim(h)&lt;dim(x)</a:t>
            </a:r>
          </a:p>
          <a:p>
            <a:pPr lvl="1"/>
            <a:r>
              <a:rPr lang="en-US" dirty="0"/>
              <a:t>Discard some information (or extract a code)</a:t>
            </a:r>
          </a:p>
          <a:p>
            <a:r>
              <a:rPr lang="en-US" dirty="0"/>
              <a:t>Overcomplete autoencoders</a:t>
            </a:r>
          </a:p>
          <a:p>
            <a:pPr lvl="1"/>
            <a:r>
              <a:rPr lang="en-US" dirty="0"/>
              <a:t>dim(h)&gt;dim(x)</a:t>
            </a:r>
          </a:p>
          <a:p>
            <a:pPr lvl="1"/>
            <a:r>
              <a:rPr lang="en-US" dirty="0"/>
              <a:t>Regularization is necessary</a:t>
            </a:r>
          </a:p>
        </p:txBody>
      </p:sp>
    </p:spTree>
    <p:extLst>
      <p:ext uri="{BB962C8B-B14F-4D97-AF65-F5344CB8AC3E}">
        <p14:creationId xmlns:p14="http://schemas.microsoft.com/office/powerpoint/2010/main" val="264575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B5D2-55D3-E44D-87D3-CBB1D6A0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p:pic>
        <p:nvPicPr>
          <p:cNvPr id="1025" name="Picture 1" descr="page14image53888224">
            <a:extLst>
              <a:ext uri="{FF2B5EF4-FFF2-40B4-BE49-F238E27FC236}">
                <a16:creationId xmlns:a16="http://schemas.microsoft.com/office/drawing/2014/main" id="{6A9C158A-6984-554A-8304-630093878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5" y="2321922"/>
            <a:ext cx="35814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44286-77A5-8E4B-A823-02B5522C794F}"/>
              </a:ext>
            </a:extLst>
          </p:cNvPr>
          <p:cNvSpPr txBox="1"/>
          <p:nvPr/>
        </p:nvSpPr>
        <p:spPr>
          <a:xfrm>
            <a:off x="6420255" y="4620638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61D8-5749-394C-852C-C672A2CC3233}"/>
              </a:ext>
            </a:extLst>
          </p:cNvPr>
          <p:cNvSpPr txBox="1"/>
          <p:nvPr/>
        </p:nvSpPr>
        <p:spPr>
          <a:xfrm>
            <a:off x="6420255" y="2970997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/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blipFill>
                <a:blip r:embed="rId3"/>
                <a:stretch>
                  <a:fillRect l="-3356" r="-402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/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blipFill>
                <a:blip r:embed="rId4"/>
                <a:stretch>
                  <a:fillRect l="-1899" t="-13043" r="-37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9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349F-FD09-7840-9F13-7929F54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binary inputs (e.g. categorization)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Reconstruction loss is cross-entropy </a:t>
                </a:r>
              </a:p>
              <a:p>
                <a:r>
                  <a:rPr lang="en-US" dirty="0"/>
                  <a:t>For real inputs (e.g. regression)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Reconstruction loss is sum of squared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6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4E71-A968-D040-B80D-517445CC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undercomplete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9555-8BD9-6B42-A501-989C21B1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h is linear, the autoencoder performs PCA</a:t>
            </a:r>
          </a:p>
          <a:p>
            <a:pPr lvl="1"/>
            <a:r>
              <a:rPr lang="en-US" dirty="0"/>
              <a:t>The hidden layer learns the first K principal components of the data via minimization of SSE.</a:t>
            </a:r>
          </a:p>
          <a:p>
            <a:r>
              <a:rPr lang="en-US" dirty="0"/>
              <a:t>If h is not linear, it generalizes PCA to a non-linear case</a:t>
            </a:r>
          </a:p>
        </p:txBody>
      </p:sp>
    </p:spTree>
    <p:extLst>
      <p:ext uri="{BB962C8B-B14F-4D97-AF65-F5344CB8AC3E}">
        <p14:creationId xmlns:p14="http://schemas.microsoft.com/office/powerpoint/2010/main" val="371419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59C9-7597-1F4F-ACE3-2FF96FC4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C022FC-FEE7-6A42-B4D7-1639EDF16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57" y="1825625"/>
            <a:ext cx="333368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4DD2A-1A29-124B-AFF0-63E4B38635B1}"/>
              </a:ext>
            </a:extLst>
          </p:cNvPr>
          <p:cNvSpPr txBox="1"/>
          <p:nvPr/>
        </p:nvSpPr>
        <p:spPr>
          <a:xfrm>
            <a:off x="2490197" y="4539167"/>
            <a:ext cx="22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introduces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F0B48-3C1E-B746-A020-7035AA2C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4" y="4554972"/>
            <a:ext cx="4118056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07F3F-F8A2-7F45-AA65-16AE86C9857E}"/>
              </a:ext>
            </a:extLst>
          </p:cNvPr>
          <p:cNvSpPr txBox="1"/>
          <p:nvPr/>
        </p:nvSpPr>
        <p:spPr>
          <a:xfrm>
            <a:off x="5288793" y="5899964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5941F-97CC-7143-9B03-B27E4D0CA08A}"/>
              </a:ext>
            </a:extLst>
          </p:cNvPr>
          <p:cNvSpPr txBox="1"/>
          <p:nvPr/>
        </p:nvSpPr>
        <p:spPr>
          <a:xfrm>
            <a:off x="838200" y="1945532"/>
            <a:ext cx="3608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should be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noise is 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dropout on input, set some values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 from corrupted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loss from clean input</a:t>
            </a:r>
          </a:p>
        </p:txBody>
      </p:sp>
    </p:spTree>
    <p:extLst>
      <p:ext uri="{BB962C8B-B14F-4D97-AF65-F5344CB8AC3E}">
        <p14:creationId xmlns:p14="http://schemas.microsoft.com/office/powerpoint/2010/main" val="2163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8EE-0A3A-5C43-993D-1FAFD1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3ADAAD-1E5B-D342-A903-E0293B45F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1700" y="2496344"/>
            <a:ext cx="5054600" cy="3009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1A66-EAF2-7B4D-B409-75B45EE13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Manifold: a topological space that is locally Euclidean</a:t>
            </a:r>
          </a:p>
          <a:p>
            <a:r>
              <a:rPr lang="en-US" dirty="0">
                <a:hlinkClick r:id="rId3"/>
              </a:rPr>
              <a:t>http://mathworld.wolfram.com/Manifold.html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031EB-56D2-B941-BF53-4D34B05E0BCA}"/>
              </a:ext>
            </a:extLst>
          </p:cNvPr>
          <p:cNvSpPr txBox="1"/>
          <p:nvPr/>
        </p:nvSpPr>
        <p:spPr>
          <a:xfrm>
            <a:off x="2082297" y="6034901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F6181-EF8D-EC46-9B95-A2DC1439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059" y="3188494"/>
            <a:ext cx="7239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EAAD4-9D86-764B-A011-4BFE98785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965" y="4903004"/>
            <a:ext cx="69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379</Words>
  <Application>Microsoft Macintosh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Autoencoders</vt:lpstr>
      <vt:lpstr>Autoencoder Structure</vt:lpstr>
      <vt:lpstr>Stochastic Autoencoder</vt:lpstr>
      <vt:lpstr>Constraints to avoid identity</vt:lpstr>
      <vt:lpstr>Formulation</vt:lpstr>
      <vt:lpstr>Loss functions</vt:lpstr>
      <vt:lpstr>PCA with undercomplete autoencoders</vt:lpstr>
      <vt:lpstr>Denoising Autoencoder</vt:lpstr>
      <vt:lpstr>Manifold Learning</vt:lpstr>
      <vt:lpstr>Deep Autoencoders</vt:lpstr>
      <vt:lpstr>Example of Use: Semantic Hashing</vt:lpstr>
      <vt:lpstr>Variational Autoencoders</vt:lpstr>
      <vt:lpstr>Example of Use: Morphing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Autoencoders</dc:title>
  <dc:creator>Giovanni Marchetti</dc:creator>
  <cp:lastModifiedBy>Giovanni Marchetti</cp:lastModifiedBy>
  <cp:revision>18</cp:revision>
  <dcterms:created xsi:type="dcterms:W3CDTF">2018-09-18T15:15:35Z</dcterms:created>
  <dcterms:modified xsi:type="dcterms:W3CDTF">2018-09-20T08:56:39Z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2018-09-18T15:15:36-0800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Sensitivity">
    <vt:lpwstr>f42aa342-8706-4288-bd11-ebb85995028c</vt:lpwstr>
  </property>
</Properties>
</file>